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62"/>
  </p:notesMasterIdLst>
  <p:sldIdLst>
    <p:sldId id="256" r:id="rId13"/>
    <p:sldId id="299" r:id="rId14"/>
    <p:sldId id="258" r:id="rId15"/>
    <p:sldId id="287" r:id="rId16"/>
    <p:sldId id="259" r:id="rId17"/>
    <p:sldId id="260" r:id="rId18"/>
    <p:sldId id="261" r:id="rId19"/>
    <p:sldId id="262" r:id="rId20"/>
    <p:sldId id="263" r:id="rId21"/>
    <p:sldId id="264" r:id="rId22"/>
    <p:sldId id="265" r:id="rId23"/>
    <p:sldId id="266" r:id="rId24"/>
    <p:sldId id="267" r:id="rId25"/>
    <p:sldId id="293" r:id="rId26"/>
    <p:sldId id="294" r:id="rId27"/>
    <p:sldId id="288" r:id="rId28"/>
    <p:sldId id="268" r:id="rId29"/>
    <p:sldId id="269" r:id="rId30"/>
    <p:sldId id="270" r:id="rId31"/>
    <p:sldId id="271" r:id="rId32"/>
    <p:sldId id="272" r:id="rId33"/>
    <p:sldId id="273" r:id="rId34"/>
    <p:sldId id="276" r:id="rId35"/>
    <p:sldId id="277" r:id="rId36"/>
    <p:sldId id="289" r:id="rId37"/>
    <p:sldId id="275" r:id="rId38"/>
    <p:sldId id="274" r:id="rId39"/>
    <p:sldId id="297" r:id="rId40"/>
    <p:sldId id="298" r:id="rId41"/>
    <p:sldId id="300" r:id="rId42"/>
    <p:sldId id="301" r:id="rId43"/>
    <p:sldId id="302" r:id="rId44"/>
    <p:sldId id="303" r:id="rId45"/>
    <p:sldId id="304" r:id="rId46"/>
    <p:sldId id="305" r:id="rId47"/>
    <p:sldId id="291" r:id="rId48"/>
    <p:sldId id="280" r:id="rId49"/>
    <p:sldId id="281" r:id="rId50"/>
    <p:sldId id="283" r:id="rId51"/>
    <p:sldId id="284" r:id="rId52"/>
    <p:sldId id="285" r:id="rId53"/>
    <p:sldId id="286" r:id="rId54"/>
    <p:sldId id="292" r:id="rId55"/>
    <p:sldId id="295" r:id="rId56"/>
    <p:sldId id="296" r:id="rId57"/>
    <p:sldId id="290" r:id="rId58"/>
    <p:sldId id="278" r:id="rId59"/>
    <p:sldId id="279" r:id="rId60"/>
    <p:sldId id="282" r:id="rId6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94"/>
  </p:normalViewPr>
  <p:slideViewPr>
    <p:cSldViewPr snapToGrid="0" snapToObjects="1">
      <p:cViewPr varScale="1">
        <p:scale>
          <a:sx n="97" d="100"/>
          <a:sy n="97" d="100"/>
        </p:scale>
        <p:origin x="10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17</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18</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19</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20</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21</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26</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27</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30</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31</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32</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33</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34</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35</a:t>
            </a:fld>
            <a:endParaRPr lang="en-US" sz="1500" b="0" strike="noStrike" spc="-1">
              <a:latin typeface="Times New Roman"/>
            </a:endParaRPr>
          </a:p>
        </p:txBody>
      </p:sp>
    </p:spTree>
    <p:extLst>
      <p:ext uri="{BB962C8B-B14F-4D97-AF65-F5344CB8AC3E}">
        <p14:creationId xmlns:p14="http://schemas.microsoft.com/office/powerpoint/2010/main" val="176036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37</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38</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39</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40</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41</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42</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47</a:t>
            </a:fld>
            <a:endParaRPr lang="en-US" sz="1900"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48</a:t>
            </a:fld>
            <a:endParaRPr lang="en-US" sz="1900"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49</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11/15/2020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11/15/2020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8.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9.xml"/><Relationship Id="rId1" Type="http://schemas.openxmlformats.org/officeDocument/2006/relationships/slideLayout" Target="../slideLayouts/slideLayout9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7.xml"/><Relationship Id="rId4" Type="http://schemas.openxmlformats.org/officeDocument/2006/relationships/image" Target="../media/image43.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5.jpg"/><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53.xml"/><Relationship Id="rId4" Type="http://schemas.openxmlformats.org/officeDocument/2006/relationships/image" Target="../media/image49.jpg"/></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dirty="0">
                <a:solidFill>
                  <a:srgbClr val="FFFFFF"/>
                </a:solidFill>
                <a:latin typeface="Gulim"/>
              </a:rPr>
              <a:t>Team Yellow</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Design Presentation</a:t>
            </a:r>
            <a:endParaRPr lang="en-US" sz="1400" b="1" strike="noStrike" spc="-1" dirty="0">
              <a:latin typeface="Arial"/>
            </a:endParaRPr>
          </a:p>
          <a:p>
            <a:pPr algn="r">
              <a:lnSpc>
                <a:spcPct val="90000"/>
              </a:lnSpc>
              <a:spcBef>
                <a:spcPts val="1001"/>
              </a:spcBef>
              <a:tabLst>
                <a:tab pos="0" algn="l"/>
              </a:tabLst>
            </a:pPr>
            <a:r>
              <a:rPr lang="en-US" sz="1400" b="1" strike="noStrike" spc="-1" dirty="0">
                <a:solidFill>
                  <a:srgbClr val="FFFFFF"/>
                </a:solidFill>
                <a:latin typeface="Gulim"/>
              </a:rPr>
              <a:t>Old Dominion University</a:t>
            </a:r>
            <a:endParaRPr lang="en-US" sz="1400" b="1" strike="noStrike" spc="-1" dirty="0">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11/15/2020</a:t>
            </a:fld>
            <a:endParaRPr lang="en-US" sz="1400" b="1"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Major Truck Loading Considerations</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Customers and End Users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Benefits to Customer</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Uses artificial intelligence and computer vision </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Provides</a:t>
            </a:r>
            <a:endParaRPr lang="en-US" sz="28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Expert-level instructions</a:t>
            </a:r>
            <a:endParaRPr lang="en-US" sz="2400" b="0" strike="noStrike" spc="-1" dirty="0">
              <a:latin typeface="Arial"/>
            </a:endParaRPr>
          </a:p>
          <a:p>
            <a:pPr marL="685800" lvl="1" indent="-227880">
              <a:lnSpc>
                <a:spcPct val="90000"/>
              </a:lnSpc>
              <a:spcBef>
                <a:spcPts val="499"/>
              </a:spcBef>
              <a:buClr>
                <a:srgbClr val="FFFFFF"/>
              </a:buClr>
              <a:buFont typeface="Arial"/>
              <a:buChar char="•"/>
            </a:pPr>
            <a:r>
              <a:rPr lang="en-US" sz="2400" b="0" strike="noStrike" spc="-1" dirty="0">
                <a:solidFill>
                  <a:srgbClr val="FFFFFF"/>
                </a:solidFill>
                <a:latin typeface="Gulim"/>
                <a:ea typeface="DejaVu Sans"/>
              </a:rPr>
              <a:t>Tips and tricks on moving day</a:t>
            </a:r>
            <a:endParaRPr lang="en-US" sz="2400" b="0" strike="noStrike" spc="-1" dirty="0">
              <a:latin typeface="Arial"/>
            </a:endParaRPr>
          </a:p>
          <a:p>
            <a:pPr>
              <a:lnSpc>
                <a:spcPct val="90000"/>
              </a:lnSpc>
              <a:spcBef>
                <a:spcPts val="1001"/>
              </a:spcBef>
            </a:pPr>
            <a:endParaRPr lang="en-US" sz="2400" b="0" strike="noStrike" spc="-1" dirty="0">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19</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Contents</a:t>
            </a:r>
            <a:endParaRPr lang="en-US" sz="4400" b="0" strike="noStrike" spc="-1" dirty="0">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Feasibility:</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Team Biography</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Problem</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Current Process Flow</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The Solution</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New Process Flow</a:t>
            </a:r>
          </a:p>
          <a:p>
            <a:pPr marL="685800" lvl="1"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Will &amp; Will not do</a:t>
            </a:r>
            <a:endParaRPr lang="en-US" sz="2200" b="0" strike="noStrike" spc="-1" dirty="0">
              <a:latin typeface="Gulim" panose="020B0600000101010101" pitchFamily="34" charset="-127"/>
              <a:ea typeface="Gulim" panose="020B0600000101010101" pitchFamily="34" charset="-127"/>
            </a:endParaRP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Market Analysis</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Risk and Mitigation</a:t>
            </a:r>
          </a:p>
          <a:p>
            <a:pPr marL="228600" indent="-227880">
              <a:lnSpc>
                <a:spcPct val="90000"/>
              </a:lnSpc>
              <a:spcBef>
                <a:spcPts val="1001"/>
              </a:spcBef>
              <a:buClr>
                <a:srgbClr val="FFFFFF"/>
              </a:buClr>
              <a:buFont typeface="Arial"/>
              <a:buChar char="•"/>
            </a:pPr>
            <a:r>
              <a:rPr lang="en-US" sz="2200" b="0" strike="noStrike" spc="-1" dirty="0">
                <a:solidFill>
                  <a:srgbClr val="FFFFFF"/>
                </a:solidFill>
                <a:latin typeface="Gulim" panose="020B0600000101010101" pitchFamily="34" charset="-127"/>
                <a:ea typeface="Gulim" panose="020B0600000101010101" pitchFamily="34" charset="-127"/>
              </a:rPr>
              <a:t>Competition</a:t>
            </a: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696288"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a:solidFill>
                  <a:srgbClr val="FFFFFF"/>
                </a:solidFill>
                <a:latin typeface="Gulim"/>
                <a:ea typeface="DejaVu Sans"/>
              </a:rPr>
              <a:t>Design:</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MFCD</a:t>
            </a:r>
          </a:p>
          <a:p>
            <a:pPr marL="228600" indent="-22788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rPr>
              <a:t>Database</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Sprint Plan </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Conclusion</a:t>
            </a:r>
            <a:endParaRPr lang="en-US" sz="2000" b="0" strike="noStrike" spc="-1" dirty="0">
              <a:latin typeface="Gulim" panose="020B0600000101010101" pitchFamily="34" charset="-127"/>
              <a:ea typeface="Gulim" panose="020B0600000101010101" pitchFamily="34" charset="-127"/>
            </a:endParaRPr>
          </a:p>
        </p:txBody>
      </p:sp>
      <p:sp>
        <p:nvSpPr>
          <p:cNvPr id="8" name="CustomShape 3">
            <a:extLst>
              <a:ext uri="{FF2B5EF4-FFF2-40B4-BE49-F238E27FC236}">
                <a16:creationId xmlns:a16="http://schemas.microsoft.com/office/drawing/2014/main" id="{3706FE77-E07F-40D0-9383-37A1FEA7985C}"/>
              </a:ext>
            </a:extLst>
          </p:cNvPr>
          <p:cNvSpPr/>
          <p:nvPr/>
        </p:nvSpPr>
        <p:spPr>
          <a:xfrm>
            <a:off x="7503112" y="1503397"/>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720">
              <a:lnSpc>
                <a:spcPct val="90000"/>
              </a:lnSpc>
              <a:spcBef>
                <a:spcPts val="1001"/>
              </a:spcBef>
              <a:buClr>
                <a:srgbClr val="FFFFFF"/>
              </a:buClr>
            </a:pPr>
            <a:r>
              <a:rPr lang="en-US" sz="2800" b="1" strike="noStrike" spc="-1" dirty="0" err="1">
                <a:solidFill>
                  <a:srgbClr val="FFFFFF"/>
                </a:solidFill>
                <a:latin typeface="Gulim"/>
                <a:ea typeface="DejaVu Sans"/>
              </a:rPr>
              <a:t>Misc</a:t>
            </a:r>
            <a:r>
              <a:rPr lang="en-US" sz="2800" b="1" strike="noStrike" spc="-1" dirty="0">
                <a:solidFill>
                  <a:srgbClr val="FFFFFF"/>
                </a:solidFill>
                <a:latin typeface="Gulim"/>
                <a:ea typeface="DejaVu Sans"/>
              </a:rPr>
              <a:t>:</a:t>
            </a:r>
          </a:p>
          <a:p>
            <a:pPr marL="228600" indent="-227880">
              <a:lnSpc>
                <a:spcPct val="90000"/>
              </a:lnSpc>
              <a:spcBef>
                <a:spcPts val="1001"/>
              </a:spcBef>
              <a:buClr>
                <a:srgbClr val="FFFFFF"/>
              </a:buClr>
              <a:buFont typeface="Arial"/>
              <a:buChar char="•"/>
            </a:pPr>
            <a:r>
              <a:rPr lang="en-US" sz="2000" b="0" strike="noStrike" spc="-1" dirty="0" err="1">
                <a:solidFill>
                  <a:srgbClr val="FFFFFF"/>
                </a:solidFill>
                <a:latin typeface="Gulim"/>
                <a:ea typeface="DejaVu Sans"/>
              </a:rPr>
              <a:t>Refrences</a:t>
            </a:r>
            <a:endParaRPr lang="en-US" sz="2000" b="0" strike="noStrike" spc="-1" dirty="0">
              <a:solidFill>
                <a:srgbClr val="FFFFFF"/>
              </a:solidFill>
              <a:latin typeface="Gulim"/>
              <a:ea typeface="DejaVu Sans"/>
            </a:endParaRPr>
          </a:p>
          <a:p>
            <a:pPr marL="228600" indent="-227880">
              <a:lnSpc>
                <a:spcPct val="90000"/>
              </a:lnSpc>
              <a:spcBef>
                <a:spcPts val="1001"/>
              </a:spcBef>
              <a:buClr>
                <a:srgbClr val="FFFFFF"/>
              </a:buClr>
              <a:buFont typeface="Arial"/>
              <a:buChar char="•"/>
            </a:pPr>
            <a:r>
              <a:rPr lang="en-US" sz="2000" spc="-1" dirty="0">
                <a:solidFill>
                  <a:srgbClr val="FFFFFF"/>
                </a:solidFill>
                <a:latin typeface="Gulim"/>
              </a:rPr>
              <a:t>Glossary</a:t>
            </a:r>
          </a:p>
          <a:p>
            <a:pPr marL="228600" indent="-227880">
              <a:lnSpc>
                <a:spcPct val="90000"/>
              </a:lnSpc>
              <a:spcBef>
                <a:spcPts val="1001"/>
              </a:spcBef>
              <a:buClr>
                <a:srgbClr val="FFFFFF"/>
              </a:buClr>
              <a:buFont typeface="Arial"/>
              <a:buChar char="•"/>
            </a:pPr>
            <a:r>
              <a:rPr lang="en-US" sz="2000" b="0" strike="noStrike" spc="-1" dirty="0">
                <a:solidFill>
                  <a:srgbClr val="FFFFFF"/>
                </a:solidFill>
                <a:latin typeface="Gulim"/>
              </a:rPr>
              <a:t>User Stories</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21</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11/15/2020</a:t>
            </a:fld>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What </a:t>
            </a:r>
            <a:r>
              <a:rPr lang="en-US" sz="4400" b="0" strike="noStrike" spc="-1" dirty="0" err="1">
                <a:solidFill>
                  <a:schemeClr val="bg2"/>
                </a:solidFill>
                <a:latin typeface="Gulim"/>
                <a:ea typeface="DejaVu Sans"/>
              </a:rPr>
              <a:t>Load.In</a:t>
            </a:r>
            <a:r>
              <a:rPr lang="en-US" sz="4400" b="0" strike="noStrike" spc="-1" dirty="0">
                <a:solidFill>
                  <a:schemeClr val="bg2"/>
                </a:solidFill>
                <a:latin typeface="Gulim"/>
                <a:ea typeface="DejaVu Sans"/>
              </a:rPr>
              <a:t>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a:t>
            </a:r>
            <a:r>
              <a:rPr lang="en-US" sz="4400" spc="-1" dirty="0" err="1">
                <a:solidFill>
                  <a:schemeClr val="bg2"/>
                </a:solidFill>
                <a:latin typeface="Gulim"/>
                <a:ea typeface="DejaVu Sans"/>
              </a:rPr>
              <a:t>Load.In</a:t>
            </a:r>
            <a:r>
              <a:rPr lang="en-US" sz="4400" spc="-1" dirty="0">
                <a:solidFill>
                  <a:schemeClr val="bg2"/>
                </a:solidFill>
                <a:latin typeface="Gulim"/>
                <a:ea typeface="DejaVu Sans"/>
              </a:rPr>
              <a:t> Won’t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27</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FFFFFF"/>
                </a:solidFill>
                <a:latin typeface="Gulim"/>
                <a:ea typeface="DejaVu Sans"/>
              </a:rPr>
              <a:t>App generates 3D models of objects to move</a:t>
            </a:r>
            <a:endParaRPr lang="en-US" sz="1800" b="0" strike="noStrike" spc="-1" dirty="0">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Feedback Loop</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896650"/>
            <a:ext cx="9293016" cy="5552885"/>
          </a:xfrm>
          <a:prstGeom prst="rect">
            <a:avLst/>
          </a:prstGeom>
        </p:spPr>
      </p:pic>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Database Schema</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28</a:t>
            </a:fld>
            <a:endParaRPr lang="en-US" sz="1200" b="0" strike="noStrike" spc="-1" dirty="0">
              <a:latin typeface="Arial"/>
            </a:endParaRPr>
          </a:p>
        </p:txBody>
      </p:sp>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Data Management</a:t>
            </a:r>
            <a:endParaRPr lang="en-US" sz="4400" b="0" strike="noStrike" spc="-1" dirty="0">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dirty="0">
              <a:latin typeface="Arial"/>
            </a:endParaRP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Team Yellow</a:t>
            </a:r>
            <a:endParaRPr lang="en-US" sz="4400" b="0" strike="noStrike" spc="-1" dirty="0">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Sprint Breakdown</a:t>
            </a:r>
            <a:endParaRPr lang="en-US" sz="4400" b="0" strike="noStrike" spc="-1" dirty="0">
              <a:solidFill>
                <a:schemeClr val="bg2"/>
              </a:solidFill>
              <a:latin typeface="Arial"/>
            </a:endParaRPr>
          </a:p>
        </p:txBody>
      </p:sp>
      <p:grpSp>
        <p:nvGrpSpPr>
          <p:cNvPr id="58" name="Group 57">
            <a:extLst>
              <a:ext uri="{FF2B5EF4-FFF2-40B4-BE49-F238E27FC236}">
                <a16:creationId xmlns:a16="http://schemas.microsoft.com/office/drawing/2014/main" id="{0B5FADEC-3BBF-40F8-9604-0EF33A0C22A6}"/>
              </a:ext>
            </a:extLst>
          </p:cNvPr>
          <p:cNvGrpSpPr/>
          <p:nvPr/>
        </p:nvGrpSpPr>
        <p:grpSpPr>
          <a:xfrm>
            <a:off x="-1028702" y="1145265"/>
            <a:ext cx="14251741" cy="2472140"/>
            <a:chOff x="-1245956" y="1354493"/>
            <a:chExt cx="14251741" cy="2472140"/>
          </a:xfrm>
        </p:grpSpPr>
        <p:grpSp>
          <p:nvGrpSpPr>
            <p:cNvPr id="43" name="Group 42">
              <a:extLst>
                <a:ext uri="{FF2B5EF4-FFF2-40B4-BE49-F238E27FC236}">
                  <a16:creationId xmlns:a16="http://schemas.microsoft.com/office/drawing/2014/main" id="{DF0BBDD9-DA04-49AC-BE77-1A0CB01D3411}"/>
                </a:ext>
              </a:extLst>
            </p:cNvPr>
            <p:cNvGrpSpPr/>
            <p:nvPr/>
          </p:nvGrpSpPr>
          <p:grpSpPr>
            <a:xfrm>
              <a:off x="7714764" y="1419639"/>
              <a:ext cx="5291021" cy="2406994"/>
              <a:chOff x="934608" y="2422793"/>
              <a:chExt cx="6908829" cy="3142968"/>
            </a:xfrm>
          </p:grpSpPr>
          <p:sp>
            <p:nvSpPr>
              <p:cNvPr id="44" name="Arrow: Bent 43">
                <a:extLst>
                  <a:ext uri="{FF2B5EF4-FFF2-40B4-BE49-F238E27FC236}">
                    <a16:creationId xmlns:a16="http://schemas.microsoft.com/office/drawing/2014/main" id="{F9D52FC4-4F21-45F4-B2FF-88E6612D30F3}"/>
                  </a:ext>
                </a:extLst>
              </p:cNvPr>
              <p:cNvSpPr/>
              <p:nvPr/>
            </p:nvSpPr>
            <p:spPr>
              <a:xfrm rot="10800000" flipH="1">
                <a:off x="2451076" y="3678902"/>
                <a:ext cx="5392361" cy="188685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E2A5B414-7FFE-447B-8040-EF7E25D374A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Arrow: Bent 45">
                <a:extLst>
                  <a:ext uri="{FF2B5EF4-FFF2-40B4-BE49-F238E27FC236}">
                    <a16:creationId xmlns:a16="http://schemas.microsoft.com/office/drawing/2014/main" id="{96576AFB-645B-4A47-9B36-A8350568DD28}"/>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Bent 46">
                <a:extLst>
                  <a:ext uri="{FF2B5EF4-FFF2-40B4-BE49-F238E27FC236}">
                    <a16:creationId xmlns:a16="http://schemas.microsoft.com/office/drawing/2014/main" id="{9997C190-E291-4B9D-88F8-AEEF1B86AE57}"/>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519AF12-12BB-46B6-BE3F-3D60AF8B49A2}"/>
                </a:ext>
              </a:extLst>
            </p:cNvPr>
            <p:cNvGrpSpPr/>
            <p:nvPr/>
          </p:nvGrpSpPr>
          <p:grpSpPr>
            <a:xfrm>
              <a:off x="5161810" y="1404103"/>
              <a:ext cx="3893973" cy="2406994"/>
              <a:chOff x="934608" y="2422793"/>
              <a:chExt cx="5084613" cy="3142968"/>
            </a:xfrm>
          </p:grpSpPr>
          <p:sp>
            <p:nvSpPr>
              <p:cNvPr id="39" name="Arrow: Bent 38">
                <a:extLst>
                  <a:ext uri="{FF2B5EF4-FFF2-40B4-BE49-F238E27FC236}">
                    <a16:creationId xmlns:a16="http://schemas.microsoft.com/office/drawing/2014/main" id="{7DD86CB0-D488-4DD6-B236-2F21CA7DF8A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Bent 39">
                <a:extLst>
                  <a:ext uri="{FF2B5EF4-FFF2-40B4-BE49-F238E27FC236}">
                    <a16:creationId xmlns:a16="http://schemas.microsoft.com/office/drawing/2014/main" id="{3F998BE0-3C40-4523-92E4-A9FD7C4E533E}"/>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3C2EE7BE-D6C2-4BB5-BEFB-C661EC7E68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38B5E34D-DFF1-4955-8B6A-09F49E680D4E}"/>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BB05C7E-25D3-49EB-9641-10165D656685}"/>
                </a:ext>
              </a:extLst>
            </p:cNvPr>
            <p:cNvGrpSpPr/>
            <p:nvPr/>
          </p:nvGrpSpPr>
          <p:grpSpPr>
            <a:xfrm>
              <a:off x="2478002" y="1388567"/>
              <a:ext cx="3893973" cy="2406994"/>
              <a:chOff x="934608" y="2422793"/>
              <a:chExt cx="5084613" cy="3142968"/>
            </a:xfrm>
          </p:grpSpPr>
          <p:sp>
            <p:nvSpPr>
              <p:cNvPr id="34" name="Arrow: Bent 33">
                <a:extLst>
                  <a:ext uri="{FF2B5EF4-FFF2-40B4-BE49-F238E27FC236}">
                    <a16:creationId xmlns:a16="http://schemas.microsoft.com/office/drawing/2014/main" id="{17DF7784-4AF7-4693-B1FE-A64AD58928BA}"/>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0AEC6172-AFB8-47A9-87A7-515595DEEDBD}"/>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Arrow: Bent 35">
                <a:extLst>
                  <a:ext uri="{FF2B5EF4-FFF2-40B4-BE49-F238E27FC236}">
                    <a16:creationId xmlns:a16="http://schemas.microsoft.com/office/drawing/2014/main" id="{4C80B9E7-F2F5-494C-80A2-07169FFB97ED}"/>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Bent 36">
                <a:extLst>
                  <a:ext uri="{FF2B5EF4-FFF2-40B4-BE49-F238E27FC236}">
                    <a16:creationId xmlns:a16="http://schemas.microsoft.com/office/drawing/2014/main" id="{ECB9E1CD-D049-43CA-A879-C0DA65DEBE13}"/>
                  </a:ext>
                </a:extLst>
              </p:cNvPr>
              <p:cNvSpPr/>
              <p:nvPr/>
            </p:nvSpPr>
            <p:spPr>
              <a:xfrm rot="5400000" flipH="1">
                <a:off x="2082381" y="2218447"/>
                <a:ext cx="1948423" cy="4243969"/>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8BD9D32B-C5CF-466A-8D1B-932D1FE35089}"/>
                </a:ext>
              </a:extLst>
            </p:cNvPr>
            <p:cNvGrpSpPr/>
            <p:nvPr/>
          </p:nvGrpSpPr>
          <p:grpSpPr>
            <a:xfrm>
              <a:off x="-1245956" y="1354493"/>
              <a:ext cx="4930739" cy="2406994"/>
              <a:chOff x="-419165" y="2422793"/>
              <a:chExt cx="6438386"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405494" y="1541561"/>
                <a:ext cx="1948423" cy="559774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5" name="Group 64">
            <a:extLst>
              <a:ext uri="{FF2B5EF4-FFF2-40B4-BE49-F238E27FC236}">
                <a16:creationId xmlns:a16="http://schemas.microsoft.com/office/drawing/2014/main" id="{C22FCD66-710D-4F5E-9614-E7BD371487F8}"/>
              </a:ext>
            </a:extLst>
          </p:cNvPr>
          <p:cNvGrpSpPr/>
          <p:nvPr/>
        </p:nvGrpSpPr>
        <p:grpSpPr>
          <a:xfrm>
            <a:off x="731004" y="3559730"/>
            <a:ext cx="2341184" cy="2427704"/>
            <a:chOff x="596658" y="3568753"/>
            <a:chExt cx="2341184" cy="2427704"/>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Core feedback loop</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1</a:t>
              </a:r>
            </a:p>
          </p:txBody>
        </p:sp>
      </p:grpSp>
      <p:grpSp>
        <p:nvGrpSpPr>
          <p:cNvPr id="66" name="Group 65">
            <a:extLst>
              <a:ext uri="{FF2B5EF4-FFF2-40B4-BE49-F238E27FC236}">
                <a16:creationId xmlns:a16="http://schemas.microsoft.com/office/drawing/2014/main" id="{15A6B922-33A1-4173-B4AF-5D412CA9ACB6}"/>
              </a:ext>
            </a:extLst>
          </p:cNvPr>
          <p:cNvGrpSpPr/>
          <p:nvPr/>
        </p:nvGrpSpPr>
        <p:grpSpPr>
          <a:xfrm>
            <a:off x="3543372" y="3559730"/>
            <a:ext cx="2341184" cy="2427704"/>
            <a:chOff x="596658" y="3568753"/>
            <a:chExt cx="2341184" cy="2427704"/>
          </a:xfrm>
        </p:grpSpPr>
        <p:sp>
          <p:nvSpPr>
            <p:cNvPr id="67" name="Text Placeholder 4">
              <a:extLst>
                <a:ext uri="{FF2B5EF4-FFF2-40B4-BE49-F238E27FC236}">
                  <a16:creationId xmlns:a16="http://schemas.microsoft.com/office/drawing/2014/main" id="{AB153CDB-84E4-4780-B918-F0DAA626395F}"/>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help features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8" name="Text Placeholder 4">
              <a:extLst>
                <a:ext uri="{FF2B5EF4-FFF2-40B4-BE49-F238E27FC236}">
                  <a16:creationId xmlns:a16="http://schemas.microsoft.com/office/drawing/2014/main" id="{C1DA9BB7-C366-4187-B6B8-565E5353D546}"/>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2</a:t>
              </a:r>
            </a:p>
          </p:txBody>
        </p:sp>
      </p:grpSp>
      <p:grpSp>
        <p:nvGrpSpPr>
          <p:cNvPr id="72" name="Group 71">
            <a:extLst>
              <a:ext uri="{FF2B5EF4-FFF2-40B4-BE49-F238E27FC236}">
                <a16:creationId xmlns:a16="http://schemas.microsoft.com/office/drawing/2014/main" id="{F7B01DC3-8E78-4366-B495-4A328775C11F}"/>
              </a:ext>
            </a:extLst>
          </p:cNvPr>
          <p:cNvGrpSpPr/>
          <p:nvPr/>
        </p:nvGrpSpPr>
        <p:grpSpPr>
          <a:xfrm>
            <a:off x="6355740" y="3559730"/>
            <a:ext cx="2341184" cy="2427704"/>
            <a:chOff x="596658" y="3568753"/>
            <a:chExt cx="2341184" cy="2427704"/>
          </a:xfrm>
        </p:grpSpPr>
        <p:sp>
          <p:nvSpPr>
            <p:cNvPr id="73" name="Text Placeholder 4">
              <a:extLst>
                <a:ext uri="{FF2B5EF4-FFF2-40B4-BE49-F238E27FC236}">
                  <a16:creationId xmlns:a16="http://schemas.microsoft.com/office/drawing/2014/main" id="{2E7D5169-1521-4611-BC0B-7AB81A7DCF80}"/>
                </a:ext>
              </a:extLst>
            </p:cNvPr>
            <p:cNvSpPr txBox="1">
              <a:spLocks/>
            </p:cNvSpPr>
            <p:nvPr/>
          </p:nvSpPr>
          <p:spPr>
            <a:xfrm>
              <a:off x="596659"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Initial Implementation of Packing Algorithm</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4" name="Text Placeholder 4">
              <a:extLst>
                <a:ext uri="{FF2B5EF4-FFF2-40B4-BE49-F238E27FC236}">
                  <a16:creationId xmlns:a16="http://schemas.microsoft.com/office/drawing/2014/main" id="{83EFA0E3-32B4-4776-9953-9BE525FBF3D9}"/>
                </a:ext>
              </a:extLst>
            </p:cNvPr>
            <p:cNvSpPr txBox="1">
              <a:spLocks/>
            </p:cNvSpPr>
            <p:nvPr/>
          </p:nvSpPr>
          <p:spPr>
            <a:xfrm>
              <a:off x="596658"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3</a:t>
              </a:r>
            </a:p>
          </p:txBody>
        </p:sp>
      </p:grpSp>
      <p:grpSp>
        <p:nvGrpSpPr>
          <p:cNvPr id="75" name="Group 74">
            <a:extLst>
              <a:ext uri="{FF2B5EF4-FFF2-40B4-BE49-F238E27FC236}">
                <a16:creationId xmlns:a16="http://schemas.microsoft.com/office/drawing/2014/main" id="{E9911764-9704-4387-99AA-B58605DF9D75}"/>
              </a:ext>
            </a:extLst>
          </p:cNvPr>
          <p:cNvGrpSpPr/>
          <p:nvPr/>
        </p:nvGrpSpPr>
        <p:grpSpPr>
          <a:xfrm>
            <a:off x="9109148" y="3559730"/>
            <a:ext cx="2341184" cy="2427704"/>
            <a:chOff x="612424" y="3568753"/>
            <a:chExt cx="2341184" cy="2427704"/>
          </a:xfrm>
        </p:grpSpPr>
        <p:sp>
          <p:nvSpPr>
            <p:cNvPr id="76" name="Text Placeholder 4">
              <a:extLst>
                <a:ext uri="{FF2B5EF4-FFF2-40B4-BE49-F238E27FC236}">
                  <a16:creationId xmlns:a16="http://schemas.microsoft.com/office/drawing/2014/main" id="{46B39AB4-91FC-4CED-A61C-FB45A1F29103}"/>
                </a:ext>
              </a:extLst>
            </p:cNvPr>
            <p:cNvSpPr txBox="1">
              <a:spLocks/>
            </p:cNvSpPr>
            <p:nvPr/>
          </p:nvSpPr>
          <p:spPr>
            <a:xfrm>
              <a:off x="612425" y="4100908"/>
              <a:ext cx="2341183" cy="1895549"/>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Packing Algorithm</a:t>
              </a:r>
            </a:p>
            <a:p>
              <a:pPr marL="342900" indent="-342900">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Improved Photogrammetry</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77" name="Text Placeholder 4">
              <a:extLst>
                <a:ext uri="{FF2B5EF4-FFF2-40B4-BE49-F238E27FC236}">
                  <a16:creationId xmlns:a16="http://schemas.microsoft.com/office/drawing/2014/main" id="{5B4926DF-B119-40FC-A136-21A0BBE4C0DC}"/>
                </a:ext>
              </a:extLst>
            </p:cNvPr>
            <p:cNvSpPr txBox="1">
              <a:spLocks/>
            </p:cNvSpPr>
            <p:nvPr/>
          </p:nvSpPr>
          <p:spPr>
            <a:xfrm>
              <a:off x="612424" y="3568753"/>
              <a:ext cx="2341183" cy="377794"/>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DD1A1"/>
                  </a:solidFill>
                  <a:latin typeface="Gulim" panose="020B0600000101010101" pitchFamily="34" charset="-127"/>
                  <a:ea typeface="Gulim" panose="020B0600000101010101" pitchFamily="34" charset="-127"/>
                </a:rPr>
                <a:t>Sprint 4</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30</a:t>
            </a:fld>
            <a:endParaRPr lang="en-US" sz="1200" b="0" strike="noStrike" spc="-1" dirty="0">
              <a:latin typeface="Arial"/>
            </a:endParaRPr>
          </a:p>
        </p:txBody>
      </p:sp>
    </p:spTree>
    <p:extLst>
      <p:ext uri="{BB962C8B-B14F-4D97-AF65-F5344CB8AC3E}">
        <p14:creationId xmlns:p14="http://schemas.microsoft.com/office/powerpoint/2010/main" val="422468877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31</a:t>
            </a:fld>
            <a:endParaRPr lang="en-US" sz="1200" b="0" strike="noStrike" spc="-1" dirty="0">
              <a:latin typeface="Arial"/>
            </a:endParaRPr>
          </a:p>
        </p:txBody>
      </p:sp>
      <p:pic>
        <p:nvPicPr>
          <p:cNvPr id="3" name="Picture 2" descr="Diagram&#10;&#10;Description automatically generated">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9" y="199103"/>
            <a:ext cx="10964981" cy="6112777"/>
          </a:xfrm>
          <a:prstGeom prst="rect">
            <a:avLst/>
          </a:prstGeom>
        </p:spPr>
      </p:pic>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32</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0327" y="199103"/>
            <a:ext cx="8611345" cy="6112777"/>
          </a:xfrm>
          <a:prstGeom prst="rect">
            <a:avLst/>
          </a:prstGeom>
        </p:spPr>
      </p:pic>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33</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656" y="199103"/>
            <a:ext cx="6998686" cy="6112777"/>
          </a:xfrm>
          <a:prstGeom prst="rect">
            <a:avLst/>
          </a:prstGeom>
        </p:spPr>
      </p:pic>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34</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00748" y="167176"/>
            <a:ext cx="8721909" cy="6031015"/>
          </a:xfrm>
          <a:prstGeom prst="rect">
            <a:avLst/>
          </a:prstGeom>
        </p:spPr>
      </p:pic>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35</a:t>
            </a:fld>
            <a:endParaRPr lang="en-US" sz="1200" b="0" strike="noStrike" spc="-1" dirty="0">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29958" y="167176"/>
            <a:ext cx="6863489" cy="6031015"/>
          </a:xfrm>
          <a:prstGeom prst="rect">
            <a:avLst/>
          </a:prstGeom>
        </p:spPr>
      </p:pic>
    </p:spTree>
    <p:extLst>
      <p:ext uri="{BB962C8B-B14F-4D97-AF65-F5344CB8AC3E}">
        <p14:creationId xmlns:p14="http://schemas.microsoft.com/office/powerpoint/2010/main" val="398852605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37</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11/15/2020</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Technical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38</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Customer Risks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11/15/2020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39</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Conclusion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40</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41</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43</a:t>
            </a:fld>
            <a:endParaRPr lang="en-US" sz="1200" b="0" strike="noStrike" spc="-1" dirty="0">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44</a:t>
            </a:fld>
            <a:endParaRPr lang="en-US" sz="1200" b="0" strike="noStrike" spc="-1" dirty="0">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User Roles</a:t>
            </a:r>
            <a:endParaRPr lang="en-US" sz="4400" b="0" strike="noStrike" spc="-1" dirty="0">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45</a:t>
            </a:fld>
            <a:endParaRPr lang="en-US" sz="1200" b="0" strike="noStrike" spc="-1" dirty="0">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47</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48</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49</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a:t>
            </a:r>
            <a:r>
              <a:rPr lang="en-US" sz="1200" b="1" strike="noStrike" spc="-1" dirty="0" err="1">
                <a:solidFill>
                  <a:srgbClr val="FFFFFF"/>
                </a:solidFill>
                <a:latin typeface="Gulim"/>
                <a:ea typeface="DejaVu Sans"/>
              </a:rPr>
              <a:t>Load.In</a:t>
            </a:r>
            <a:r>
              <a:rPr lang="en-US" sz="1200" b="1" strike="noStrike" spc="-1" dirty="0">
                <a:solidFill>
                  <a:srgbClr val="FFFFFF"/>
                </a:solidFill>
                <a:latin typeface="Gulim"/>
                <a:ea typeface="DejaVu Sans"/>
              </a:rPr>
              <a:t> – Design </a:t>
            </a:r>
            <a:endParaRPr lang="en-US" sz="1200" b="0" strike="noStrike" spc="-1" dirty="0">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Professional Movers are Costly</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11/15/2020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dirty="0">
                <a:solidFill>
                  <a:srgbClr val="FFFFFF"/>
                </a:solidFill>
                <a:latin typeface="Gulim"/>
              </a:rPr>
              <a:t>CS 410 – Team Yellow – </a:t>
            </a:r>
            <a:r>
              <a:rPr lang="en-US" sz="1200" b="1" strike="noStrike" spc="-1" dirty="0" err="1">
                <a:solidFill>
                  <a:srgbClr val="FFFFFF"/>
                </a:solidFill>
                <a:latin typeface="Gulim"/>
              </a:rPr>
              <a:t>Load.In</a:t>
            </a:r>
            <a:r>
              <a:rPr lang="en-US" sz="1200" b="1" strike="noStrike" spc="-1" dirty="0">
                <a:solidFill>
                  <a:srgbClr val="FFFFFF"/>
                </a:solidFill>
                <a:latin typeface="Gulim"/>
              </a:rPr>
              <a:t> – Design </a:t>
            </a:r>
            <a:endParaRPr lang="en-US" sz="1200" b="0" strike="noStrike" spc="-1" dirty="0">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6961</TotalTime>
  <Words>2431</Words>
  <Application>Microsoft Office PowerPoint</Application>
  <PresentationFormat>Widescreen</PresentationFormat>
  <Paragraphs>479</Paragraphs>
  <Slides>49</Slides>
  <Notes>37</Notes>
  <HiddenSlides>8</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49</vt:i4>
      </vt:variant>
    </vt:vector>
  </HeadingPairs>
  <TitlesOfParts>
    <vt:vector size="67"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&amp; Mitigation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236</cp:revision>
  <cp:lastPrinted>2020-10-15T02:45:41Z</cp:lastPrinted>
  <dcterms:created xsi:type="dcterms:W3CDTF">2020-09-10T01:29:18Z</dcterms:created>
  <dcterms:modified xsi:type="dcterms:W3CDTF">2020-11-15T16:05:13Z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